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4610"/>
  </p:normalViewPr>
  <p:slideViewPr>
    <p:cSldViewPr snapToGrid="0" snapToObjects="1">
      <p:cViewPr varScale="1">
        <p:scale>
          <a:sx n="124" d="100"/>
          <a:sy n="124" d="100"/>
        </p:scale>
        <p:origin x="176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6147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60E1B"/>
          </a:solidFill>
          <a:ln w="12700">
            <a:solidFill>
              <a:srgbClr val="060E1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pic>
        <p:nvPicPr>
          <p:cNvPr id="4" name="Image 0" descr="/home/claude/logo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347472"/>
            <a:ext cx="2560320" cy="142737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365760" y="1664208"/>
            <a:ext cx="8412480" cy="22860"/>
          </a:xfrm>
          <a:prstGeom prst="rect">
            <a:avLst/>
          </a:prstGeom>
          <a:solidFill>
            <a:srgbClr val="C3AF8A"/>
          </a:solidFill>
          <a:ln w="12700">
            <a:solidFill>
              <a:srgbClr val="C3AF8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6" name="Shape 3"/>
          <p:cNvSpPr/>
          <p:nvPr/>
        </p:nvSpPr>
        <p:spPr>
          <a:xfrm>
            <a:off x="365760" y="1737360"/>
            <a:ext cx="8412480" cy="7315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Text 4"/>
          <p:cNvSpPr/>
          <p:nvPr/>
        </p:nvSpPr>
        <p:spPr>
          <a:xfrm>
            <a:off x="365760" y="190195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600" b="1" kern="0" spc="3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NYAGA DOMINIC &amp; CO. ADVOCATES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365760" y="2450592"/>
            <a:ext cx="8412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C3A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Legal and Advisory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65760" y="2852928"/>
            <a:ext cx="2926080" cy="16459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0" name="Text 7"/>
          <p:cNvSpPr/>
          <p:nvPr/>
        </p:nvSpPr>
        <p:spPr>
          <a:xfrm>
            <a:off x="365760" y="2980944"/>
            <a:ext cx="8412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i="1" kern="0" spc="200" dirty="0">
                <a:solidFill>
                  <a:srgbClr val="C3A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Clarity.  Structure.  Judgment.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65760" y="4553712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ndcadvocates.com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0" y="5102352"/>
            <a:ext cx="914400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3108960" cy="5143500"/>
          </a:xfrm>
          <a:prstGeom prst="rect">
            <a:avLst/>
          </a:prstGeom>
          <a:solidFill>
            <a:srgbClr val="060E1B"/>
          </a:solidFill>
          <a:ln w="12700">
            <a:solidFill>
              <a:srgbClr val="060E1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pic>
        <p:nvPicPr>
          <p:cNvPr id="5" name="Image 0" descr="/home/claude/logo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20040"/>
            <a:ext cx="2468880" cy="1376401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28600" y="1554480"/>
            <a:ext cx="2651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C3A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Clarity.</a:t>
            </a:r>
            <a:endParaRPr lang="en-US" sz="18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C3A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Structure.</a:t>
            </a:r>
            <a:endParaRPr lang="en-US" sz="180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C3A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Judgment.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228600" y="43891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4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FIRM</a:t>
            </a:r>
            <a:endParaRPr lang="en-US" sz="900" dirty="0"/>
          </a:p>
        </p:txBody>
      </p:sp>
      <p:sp>
        <p:nvSpPr>
          <p:cNvPr id="8" name="Shape 5"/>
          <p:cNvSpPr/>
          <p:nvPr/>
        </p:nvSpPr>
        <p:spPr>
          <a:xfrm>
            <a:off x="3474720" y="347472"/>
            <a:ext cx="5303520" cy="20117"/>
          </a:xfrm>
          <a:prstGeom prst="rect">
            <a:avLst/>
          </a:prstGeom>
          <a:solidFill>
            <a:srgbClr val="C3AF8A"/>
          </a:solidFill>
          <a:ln w="12700">
            <a:solidFill>
              <a:srgbClr val="C3AF8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9" name="Text 6"/>
          <p:cNvSpPr/>
          <p:nvPr/>
        </p:nvSpPr>
        <p:spPr>
          <a:xfrm>
            <a:off x="3474720" y="457200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060E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Firm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3474720" y="1143000"/>
            <a:ext cx="5303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45000"/>
              </a:lnSpc>
              <a:buNone/>
            </a:pPr>
            <a:r>
              <a:rPr lang="en-US" sz="125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Nyaga Dominic &amp; Co. is a Nairobi-based legal and advisory practice serving corporates, investors, institutions, and public-sector actors on complex legal, regulatory, and cross-border matters across East Africa and internationally.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3474720" y="2148840"/>
            <a:ext cx="5303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45000"/>
              </a:lnSpc>
              <a:buNone/>
            </a:pPr>
            <a:r>
              <a:rPr lang="en-US" sz="125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practice is built on a single principle: serious legal problems require structured thinking, and the most valuable advice is not the most voluminous. The firm works on matters where analytical clarity and institutional judgment create measurable outcomes.</a:t>
            </a:r>
            <a:endParaRPr lang="en-US" sz="1250" dirty="0"/>
          </a:p>
        </p:txBody>
      </p:sp>
      <p:sp>
        <p:nvSpPr>
          <p:cNvPr id="12" name="Text 9"/>
          <p:cNvSpPr/>
          <p:nvPr/>
        </p:nvSpPr>
        <p:spPr>
          <a:xfrm>
            <a:off x="3474720" y="3154680"/>
            <a:ext cx="5303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just">
              <a:lnSpc>
                <a:spcPct val="145000"/>
              </a:lnSpc>
              <a:buNone/>
            </a:pPr>
            <a:r>
              <a:rPr lang="en-US" sz="125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Its advisory foundation spans banking and project finance, technology regulation, cross-border structuring, AI governance, and institutional advisory; reflecting the reality that consequential legal questions rarely sit within a single practice area.</a:t>
            </a:r>
            <a:endParaRPr lang="en-US" sz="1250" dirty="0"/>
          </a:p>
        </p:txBody>
      </p:sp>
      <p:sp>
        <p:nvSpPr>
          <p:cNvPr id="13" name="Shape 10"/>
          <p:cNvSpPr/>
          <p:nvPr/>
        </p:nvSpPr>
        <p:spPr>
          <a:xfrm>
            <a:off x="3474720" y="4937760"/>
            <a:ext cx="5303520" cy="16459"/>
          </a:xfrm>
          <a:prstGeom prst="rect">
            <a:avLst/>
          </a:prstGeom>
          <a:solidFill>
            <a:srgbClr val="C3AF8A"/>
          </a:solidFill>
          <a:ln w="12700">
            <a:solidFill>
              <a:srgbClr val="C3AF8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4" name="Text 11"/>
          <p:cNvSpPr/>
          <p:nvPr/>
        </p:nvSpPr>
        <p:spPr>
          <a:xfrm>
            <a:off x="3474720" y="4974336"/>
            <a:ext cx="5303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ndcadvocates.com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60E1B"/>
          </a:solidFill>
          <a:ln w="12700">
            <a:solidFill>
              <a:srgbClr val="060E1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4" name="Shape 2"/>
          <p:cNvSpPr/>
          <p:nvPr/>
        </p:nvSpPr>
        <p:spPr>
          <a:xfrm>
            <a:off x="365760" y="347472"/>
            <a:ext cx="8412480" cy="20117"/>
          </a:xfrm>
          <a:prstGeom prst="rect">
            <a:avLst/>
          </a:prstGeom>
          <a:solidFill>
            <a:srgbClr val="C3AF8A"/>
          </a:solidFill>
          <a:ln w="12700">
            <a:solidFill>
              <a:srgbClr val="C3AF8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365760" y="45720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Do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65760" y="100584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3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PRACTICE AREAS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4572000" y="960120"/>
            <a:ext cx="18288" cy="3822192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8" name="Shape 6"/>
          <p:cNvSpPr/>
          <p:nvPr/>
        </p:nvSpPr>
        <p:spPr>
          <a:xfrm>
            <a:off x="365760" y="1394460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9" name="Text 7"/>
          <p:cNvSpPr/>
          <p:nvPr/>
        </p:nvSpPr>
        <p:spPr>
          <a:xfrm>
            <a:off x="658368" y="1298448"/>
            <a:ext cx="3749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Cross-border Commercial Advisory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1897380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1" name="Text 9"/>
          <p:cNvSpPr/>
          <p:nvPr/>
        </p:nvSpPr>
        <p:spPr>
          <a:xfrm>
            <a:off x="658368" y="1801368"/>
            <a:ext cx="3749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Regulatory and Legislative Advisory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400300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3" name="Text 11"/>
          <p:cNvSpPr/>
          <p:nvPr/>
        </p:nvSpPr>
        <p:spPr>
          <a:xfrm>
            <a:off x="658368" y="2304288"/>
            <a:ext cx="3749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Projects and Infrastructure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2903220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5" name="Text 13"/>
          <p:cNvSpPr/>
          <p:nvPr/>
        </p:nvSpPr>
        <p:spPr>
          <a:xfrm>
            <a:off x="658368" y="2807208"/>
            <a:ext cx="3749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Dispute and Risk Strategy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406140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7" name="Text 15"/>
          <p:cNvSpPr/>
          <p:nvPr/>
        </p:nvSpPr>
        <p:spPr>
          <a:xfrm>
            <a:off x="658368" y="3310128"/>
            <a:ext cx="3749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and Technology Advisory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46320" y="100584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3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SECTORS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846320" y="1394460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0" name="Text 18"/>
          <p:cNvSpPr/>
          <p:nvPr/>
        </p:nvSpPr>
        <p:spPr>
          <a:xfrm>
            <a:off x="5138928" y="1298448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Infrastructure and Development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846320" y="1924812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2" name="Text 20"/>
          <p:cNvSpPr/>
          <p:nvPr/>
        </p:nvSpPr>
        <p:spPr>
          <a:xfrm>
            <a:off x="5138928" y="1828800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Services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846320" y="2455164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4" name="Text 22"/>
          <p:cNvSpPr/>
          <p:nvPr/>
        </p:nvSpPr>
        <p:spPr>
          <a:xfrm>
            <a:off x="5138928" y="2359152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Technology and Digital Regulation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846320" y="2985516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6" name="Text 24"/>
          <p:cNvSpPr/>
          <p:nvPr/>
        </p:nvSpPr>
        <p:spPr>
          <a:xfrm>
            <a:off x="5138928" y="2889504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Public Sector and Governance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846320" y="3515868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8" name="Text 26"/>
          <p:cNvSpPr/>
          <p:nvPr/>
        </p:nvSpPr>
        <p:spPr>
          <a:xfrm>
            <a:off x="5138928" y="3419856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Cross-Border Investment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846320" y="4046220"/>
            <a:ext cx="201168" cy="1828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0" name="Text 28"/>
          <p:cNvSpPr/>
          <p:nvPr/>
        </p:nvSpPr>
        <p:spPr>
          <a:xfrm>
            <a:off x="5138928" y="3950208"/>
            <a:ext cx="35661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Private Capital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65760" y="4937760"/>
            <a:ext cx="8412480" cy="16459"/>
          </a:xfrm>
          <a:prstGeom prst="rect">
            <a:avLst/>
          </a:prstGeom>
          <a:solidFill>
            <a:srgbClr val="C3AF8A"/>
          </a:solidFill>
          <a:ln w="12700">
            <a:solidFill>
              <a:srgbClr val="C3AF8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2" name="Text 30"/>
          <p:cNvSpPr/>
          <p:nvPr/>
        </p:nvSpPr>
        <p:spPr>
          <a:xfrm>
            <a:off x="365760" y="4974336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ndcadvocates.com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5F3EF"/>
          </a:solidFill>
          <a:ln w="12700">
            <a:solidFill>
              <a:srgbClr val="F5F3EF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060E1B"/>
          </a:solidFill>
          <a:ln w="12700">
            <a:solidFill>
              <a:srgbClr val="060E1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Text 3"/>
          <p:cNvSpPr/>
          <p:nvPr/>
        </p:nvSpPr>
        <p:spPr>
          <a:xfrm>
            <a:off x="365760" y="34747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Nyaga Dominic &amp; Co.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0" y="1188720"/>
            <a:ext cx="9144000" cy="22860"/>
          </a:xfrm>
          <a:prstGeom prst="rect">
            <a:avLst/>
          </a:prstGeom>
          <a:solidFill>
            <a:srgbClr val="C3AF8A"/>
          </a:solidFill>
          <a:ln w="12700">
            <a:solidFill>
              <a:srgbClr val="C3AF8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416052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D4D0CA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8" name="Shape 6"/>
          <p:cNvSpPr/>
          <p:nvPr/>
        </p:nvSpPr>
        <p:spPr>
          <a:xfrm>
            <a:off x="365760" y="1325880"/>
            <a:ext cx="50292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9" name="Text 7"/>
          <p:cNvSpPr/>
          <p:nvPr/>
        </p:nvSpPr>
        <p:spPr>
          <a:xfrm>
            <a:off x="530352" y="1435608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60E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International Rigour, African Grounding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30352" y="1856232"/>
            <a:ext cx="388620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Harvard-trained. New York experienced,  East African in practice. The firm brings international-grade analytical discipline to Nairobi-based and cross-border advisory work across the region and beyond.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54880" y="1325880"/>
            <a:ext cx="416052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D4D0CA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2" name="Shape 10"/>
          <p:cNvSpPr/>
          <p:nvPr/>
        </p:nvSpPr>
        <p:spPr>
          <a:xfrm>
            <a:off x="4754880" y="1325880"/>
            <a:ext cx="50292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3" name="Text 11"/>
          <p:cNvSpPr/>
          <p:nvPr/>
        </p:nvSpPr>
        <p:spPr>
          <a:xfrm>
            <a:off x="4919472" y="1435608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60E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Judgment-Based, Not Volume-Based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919472" y="1856232"/>
            <a:ext cx="388620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firm does not compete on scale. It competes on the quality of its analysis. Advice is specific, structured, and directed at enabling a decision — not filling a file.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65760" y="3090672"/>
            <a:ext cx="416052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D4D0CA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16" name="Shape 14"/>
          <p:cNvSpPr/>
          <p:nvPr/>
        </p:nvSpPr>
        <p:spPr>
          <a:xfrm>
            <a:off x="365760" y="3090672"/>
            <a:ext cx="50292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7" name="Text 15"/>
          <p:cNvSpPr/>
          <p:nvPr/>
        </p:nvSpPr>
        <p:spPr>
          <a:xfrm>
            <a:off x="530352" y="3200400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60E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Cross-Sector Depth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530352" y="3621024"/>
            <a:ext cx="388620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Experience spanning banking and project finance, AI governance, regulatory advisory, cross-border structuring, and institutional advisory: across Kenya, East Africa, the United States, Asia and beyond.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754880" y="3090672"/>
            <a:ext cx="416052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D4D0CA"/>
            </a:solidFill>
            <a:prstDash val="solid"/>
          </a:ln>
          <a:effectLst>
            <a:outerShdw blurRad="76200" dist="25400" dir="8100000" algn="bl" rotWithShape="0">
              <a:srgbClr val="000000">
                <a:alpha val="6000"/>
              </a:srgbClr>
            </a:outerShdw>
          </a:effectLst>
        </p:spPr>
        <p:txBody>
          <a:bodyPr/>
          <a:lstStyle/>
          <a:p>
            <a:endParaRPr lang="en-KE"/>
          </a:p>
        </p:txBody>
      </p:sp>
      <p:sp>
        <p:nvSpPr>
          <p:cNvPr id="20" name="Shape 18"/>
          <p:cNvSpPr/>
          <p:nvPr/>
        </p:nvSpPr>
        <p:spPr>
          <a:xfrm>
            <a:off x="4754880" y="3090672"/>
            <a:ext cx="50292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1" name="Text 19"/>
          <p:cNvSpPr/>
          <p:nvPr/>
        </p:nvSpPr>
        <p:spPr>
          <a:xfrm>
            <a:off x="4919472" y="3200400"/>
            <a:ext cx="3886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060E1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Institutional Engagement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919472" y="3776472"/>
            <a:ext cx="3886200" cy="813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50" dirty="0">
                <a:solidFill>
                  <a:srgbClr val="2A2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Berkman Klein Center (Harvard). High-level convenings on governance and constitutionalism. Op-ed columnist in the Business Daily.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65760" y="4937760"/>
            <a:ext cx="8412480" cy="16459"/>
          </a:xfrm>
          <a:prstGeom prst="rect">
            <a:avLst/>
          </a:prstGeom>
          <a:solidFill>
            <a:srgbClr val="C3AF8A"/>
          </a:solidFill>
          <a:ln w="12700">
            <a:solidFill>
              <a:srgbClr val="C3AF8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4" name="Text 22"/>
          <p:cNvSpPr/>
          <p:nvPr/>
        </p:nvSpPr>
        <p:spPr>
          <a:xfrm>
            <a:off x="365760" y="4974336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ndcadvocates.com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549"/>
            <a:ext cx="9144000" cy="5143500"/>
          </a:xfrm>
          <a:prstGeom prst="rect">
            <a:avLst/>
          </a:prstGeom>
          <a:solidFill>
            <a:srgbClr val="060E1B"/>
          </a:solidFill>
          <a:ln w="12700">
            <a:solidFill>
              <a:srgbClr val="060E1B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02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4" name="Shape 2"/>
          <p:cNvSpPr/>
          <p:nvPr/>
        </p:nvSpPr>
        <p:spPr>
          <a:xfrm>
            <a:off x="4663440" y="347472"/>
            <a:ext cx="16459" cy="4480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5" name="Shape 3"/>
          <p:cNvSpPr/>
          <p:nvPr/>
        </p:nvSpPr>
        <p:spPr>
          <a:xfrm>
            <a:off x="365760" y="347472"/>
            <a:ext cx="8412480" cy="20117"/>
          </a:xfrm>
          <a:prstGeom prst="rect">
            <a:avLst/>
          </a:prstGeom>
          <a:solidFill>
            <a:srgbClr val="C3AF8A"/>
          </a:solidFill>
          <a:ln w="12700">
            <a:solidFill>
              <a:srgbClr val="C3AF8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pic>
        <p:nvPicPr>
          <p:cNvPr id="6" name="Image 0" descr="/home/claude/logo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" y="475488"/>
            <a:ext cx="2011680" cy="112151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5760" y="144475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4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COUNSEL</a:t>
            </a:r>
            <a:endParaRPr lang="en-US" sz="850" dirty="0"/>
          </a:p>
        </p:txBody>
      </p:sp>
      <p:sp>
        <p:nvSpPr>
          <p:cNvPr id="8" name="Text 5"/>
          <p:cNvSpPr/>
          <p:nvPr/>
        </p:nvSpPr>
        <p:spPr>
          <a:xfrm>
            <a:off x="365760" y="1719072"/>
            <a:ext cx="40233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Nyaga Dominic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365760" y="2176272"/>
            <a:ext cx="411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C3A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Advocate of the High Court of Kenya</a:t>
            </a:r>
            <a:endParaRPr lang="en-US" sz="105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1050" i="1" dirty="0">
                <a:solidFill>
                  <a:srgbClr val="C3A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Lead Counsel, Nyaga Dominic &amp; Co. Advocates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65760" y="2816352"/>
            <a:ext cx="2560320" cy="16459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1" name="Shape 8"/>
          <p:cNvSpPr/>
          <p:nvPr/>
        </p:nvSpPr>
        <p:spPr>
          <a:xfrm>
            <a:off x="365760" y="3022092"/>
            <a:ext cx="146304" cy="1463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2" name="Text 9"/>
          <p:cNvSpPr/>
          <p:nvPr/>
        </p:nvSpPr>
        <p:spPr>
          <a:xfrm>
            <a:off x="585216" y="294436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4D0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Master of Laws, LL.M., Harvard Law School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65760" y="3296412"/>
            <a:ext cx="146304" cy="1463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4" name="Text 11"/>
          <p:cNvSpPr/>
          <p:nvPr/>
        </p:nvSpPr>
        <p:spPr>
          <a:xfrm>
            <a:off x="585216" y="321868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4D0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LL.B. (Honours), Strathmore University School of Law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65760" y="3570732"/>
            <a:ext cx="146304" cy="1463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6" name="Text 13"/>
          <p:cNvSpPr/>
          <p:nvPr/>
        </p:nvSpPr>
        <p:spPr>
          <a:xfrm>
            <a:off x="585216" y="349300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4D0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Chief Justice C.B. Madan QC Laureate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365760" y="3845052"/>
            <a:ext cx="146304" cy="1463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18" name="Text 15"/>
          <p:cNvSpPr/>
          <p:nvPr/>
        </p:nvSpPr>
        <p:spPr>
          <a:xfrm>
            <a:off x="585216" y="376732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4D0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Legal Researcher, Berkman Klein Center, Harvard University</a:t>
            </a:r>
            <a:endParaRPr lang="en-US" sz="1000" dirty="0"/>
          </a:p>
        </p:txBody>
      </p:sp>
      <p:sp>
        <p:nvSpPr>
          <p:cNvPr id="19" name="Shape 16"/>
          <p:cNvSpPr/>
          <p:nvPr/>
        </p:nvSpPr>
        <p:spPr>
          <a:xfrm>
            <a:off x="365760" y="4119372"/>
            <a:ext cx="146304" cy="1463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0" name="Text 17"/>
          <p:cNvSpPr/>
          <p:nvPr/>
        </p:nvSpPr>
        <p:spPr>
          <a:xfrm>
            <a:off x="585216" y="404164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4D0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Lawyer, TripleOKLaw LLP (Meritas Worldwide)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365760" y="4393692"/>
            <a:ext cx="146304" cy="1463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2" name="Text 19"/>
          <p:cNvSpPr/>
          <p:nvPr/>
        </p:nvSpPr>
        <p:spPr>
          <a:xfrm>
            <a:off x="585216" y="431596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4D0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Legal Counsel, New York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365760" y="4668012"/>
            <a:ext cx="146304" cy="1463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4" name="Text 21"/>
          <p:cNvSpPr/>
          <p:nvPr/>
        </p:nvSpPr>
        <p:spPr>
          <a:xfrm>
            <a:off x="585216" y="4590288"/>
            <a:ext cx="3858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D4D0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 Legal Tech and Innovation Committee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4864608" y="47548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kern="0" spc="400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THE FIRM</a:t>
            </a:r>
            <a:endParaRPr lang="en-US" sz="850" dirty="0"/>
          </a:p>
        </p:txBody>
      </p:sp>
      <p:sp>
        <p:nvSpPr>
          <p:cNvPr id="26" name="Text 23"/>
          <p:cNvSpPr/>
          <p:nvPr/>
        </p:nvSpPr>
        <p:spPr>
          <a:xfrm>
            <a:off x="4864608" y="768096"/>
            <a:ext cx="3931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150" i="1" dirty="0">
                <a:solidFill>
                  <a:srgbClr val="D4D0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discuss a matter or instruct the firm,</a:t>
            </a:r>
            <a:endParaRPr lang="en-US" sz="1150" dirty="0"/>
          </a:p>
          <a:p>
            <a:pPr marL="0" indent="0" algn="l">
              <a:lnSpc>
                <a:spcPct val="140000"/>
              </a:lnSpc>
              <a:buNone/>
            </a:pPr>
            <a:r>
              <a:rPr lang="en-US" sz="1150" i="1" dirty="0">
                <a:solidFill>
                  <a:srgbClr val="D4D0C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please contact us directly.</a:t>
            </a:r>
            <a:endParaRPr lang="en-US" sz="1150" dirty="0"/>
          </a:p>
        </p:txBody>
      </p:sp>
      <p:sp>
        <p:nvSpPr>
          <p:cNvPr id="27" name="Shape 24"/>
          <p:cNvSpPr/>
          <p:nvPr/>
        </p:nvSpPr>
        <p:spPr>
          <a:xfrm>
            <a:off x="4864608" y="1371600"/>
            <a:ext cx="3474720" cy="16459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28" name="Text 25"/>
          <p:cNvSpPr/>
          <p:nvPr/>
        </p:nvSpPr>
        <p:spPr>
          <a:xfrm>
            <a:off x="4864608" y="153619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</a:t>
            </a:r>
            <a:endParaRPr lang="en-US" sz="900" dirty="0"/>
          </a:p>
        </p:txBody>
      </p:sp>
      <p:sp>
        <p:nvSpPr>
          <p:cNvPr id="29" name="Text 26"/>
          <p:cNvSpPr/>
          <p:nvPr/>
        </p:nvSpPr>
        <p:spPr>
          <a:xfrm>
            <a:off x="5888736" y="1536192"/>
            <a:ext cx="2880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dominic.nyaga@ndcadvocates.com</a:t>
            </a:r>
            <a:endParaRPr lang="en-US" sz="1050" dirty="0"/>
          </a:p>
        </p:txBody>
      </p:sp>
      <p:sp>
        <p:nvSpPr>
          <p:cNvPr id="30" name="Text 27"/>
          <p:cNvSpPr/>
          <p:nvPr/>
        </p:nvSpPr>
        <p:spPr>
          <a:xfrm>
            <a:off x="4864608" y="188366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Telephone</a:t>
            </a:r>
            <a:endParaRPr lang="en-US" sz="900" dirty="0"/>
          </a:p>
        </p:txBody>
      </p:sp>
      <p:sp>
        <p:nvSpPr>
          <p:cNvPr id="31" name="Text 28"/>
          <p:cNvSpPr/>
          <p:nvPr/>
        </p:nvSpPr>
        <p:spPr>
          <a:xfrm>
            <a:off x="5880785" y="1883664"/>
            <a:ext cx="2880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endParaRPr lang="en-US" sz="1050" dirty="0">
              <a:solidFill>
                <a:srgbClr val="F5F3EF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  <a:p>
            <a:pPr>
              <a:lnSpc>
                <a:spcPct val="130000"/>
              </a:lnSpc>
            </a:pPr>
            <a:r>
              <a:rPr lang="en-US" sz="105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+254 142 491 814</a:t>
            </a:r>
            <a:endParaRPr lang="en-US" sz="1050" dirty="0"/>
          </a:p>
          <a:p>
            <a:pPr marL="0" indent="0" algn="l">
              <a:lnSpc>
                <a:spcPct val="130000"/>
              </a:lnSpc>
              <a:buNone/>
            </a:pPr>
            <a:endParaRPr lang="en-US" sz="1050" dirty="0"/>
          </a:p>
        </p:txBody>
      </p:sp>
      <p:sp>
        <p:nvSpPr>
          <p:cNvPr id="32" name="Text 29"/>
          <p:cNvSpPr/>
          <p:nvPr/>
        </p:nvSpPr>
        <p:spPr>
          <a:xfrm>
            <a:off x="4864608" y="223113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</a:t>
            </a:r>
            <a:endParaRPr lang="en-US" sz="900" dirty="0"/>
          </a:p>
        </p:txBody>
      </p:sp>
      <p:sp>
        <p:nvSpPr>
          <p:cNvPr id="33" name="Text 30"/>
          <p:cNvSpPr/>
          <p:nvPr/>
        </p:nvSpPr>
        <p:spPr>
          <a:xfrm>
            <a:off x="5888736" y="2231136"/>
            <a:ext cx="2880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+254 142 491 814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4864608" y="2578608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</a:t>
            </a:r>
            <a:endParaRPr lang="en-US" sz="900" dirty="0"/>
          </a:p>
        </p:txBody>
      </p:sp>
      <p:sp>
        <p:nvSpPr>
          <p:cNvPr id="35" name="Text 32"/>
          <p:cNvSpPr/>
          <p:nvPr/>
        </p:nvSpPr>
        <p:spPr>
          <a:xfrm>
            <a:off x="5888736" y="2578608"/>
            <a:ext cx="2880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 JGO, 2nd Floor, James Gichuru Road</a:t>
            </a:r>
            <a:endParaRPr lang="en-US" sz="105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Lavington, Nairobi, Kenya</a:t>
            </a:r>
            <a:endParaRPr lang="en-US" sz="1050" dirty="0"/>
          </a:p>
        </p:txBody>
      </p:sp>
      <p:sp>
        <p:nvSpPr>
          <p:cNvPr id="36" name="Text 33"/>
          <p:cNvSpPr/>
          <p:nvPr/>
        </p:nvSpPr>
        <p:spPr>
          <a:xfrm>
            <a:off x="4864608" y="314553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Hours</a:t>
            </a:r>
            <a:endParaRPr lang="en-US" sz="900" dirty="0"/>
          </a:p>
        </p:txBody>
      </p:sp>
      <p:sp>
        <p:nvSpPr>
          <p:cNvPr id="37" name="Text 34"/>
          <p:cNvSpPr/>
          <p:nvPr/>
        </p:nvSpPr>
        <p:spPr>
          <a:xfrm>
            <a:off x="5888736" y="3145536"/>
            <a:ext cx="2880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Mon–Fri: 8:30 a.m. – 6:00 p.m.</a:t>
            </a:r>
            <a:endParaRPr lang="en-US" sz="1050" dirty="0"/>
          </a:p>
          <a:p>
            <a:pPr marL="0" indent="0" algn="l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Saturday: 8:30 a.m. – 2:00 p.m.</a:t>
            </a:r>
            <a:endParaRPr lang="en-US" sz="1050" dirty="0"/>
          </a:p>
        </p:txBody>
      </p:sp>
      <p:sp>
        <p:nvSpPr>
          <p:cNvPr id="38" name="Text 35"/>
          <p:cNvSpPr/>
          <p:nvPr/>
        </p:nvSpPr>
        <p:spPr>
          <a:xfrm>
            <a:off x="4864608" y="371246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C9A84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</a:t>
            </a:r>
            <a:endParaRPr lang="en-US" sz="900" dirty="0"/>
          </a:p>
        </p:txBody>
      </p:sp>
      <p:sp>
        <p:nvSpPr>
          <p:cNvPr id="39" name="Text 36"/>
          <p:cNvSpPr/>
          <p:nvPr/>
        </p:nvSpPr>
        <p:spPr>
          <a:xfrm>
            <a:off x="5888736" y="3712464"/>
            <a:ext cx="2880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30000"/>
              </a:lnSpc>
              <a:buNone/>
            </a:pPr>
            <a:r>
              <a:rPr lang="en-US" sz="1050" dirty="0">
                <a:solidFill>
                  <a:srgbClr val="F5F3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www.ndcadvocates.com</a:t>
            </a:r>
            <a:endParaRPr lang="en-US" sz="1050" dirty="0"/>
          </a:p>
        </p:txBody>
      </p:sp>
      <p:sp>
        <p:nvSpPr>
          <p:cNvPr id="40" name="Shape 37"/>
          <p:cNvSpPr/>
          <p:nvPr/>
        </p:nvSpPr>
        <p:spPr>
          <a:xfrm>
            <a:off x="4862779" y="4097427"/>
            <a:ext cx="3840480" cy="1645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rgbClr val="C3AF8A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sp>
        <p:nvSpPr>
          <p:cNvPr id="41" name="Text 38"/>
          <p:cNvSpPr/>
          <p:nvPr/>
        </p:nvSpPr>
        <p:spPr>
          <a:xfrm>
            <a:off x="4988968" y="4872519"/>
            <a:ext cx="3807560" cy="19325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i="1" dirty="0">
                <a:solidFill>
                  <a:srgbClr val="C3AF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Clarity.  Structure.  Judgment.</a:t>
            </a:r>
            <a:endParaRPr lang="en-US" sz="1300" dirty="0"/>
          </a:p>
        </p:txBody>
      </p:sp>
      <p:sp>
        <p:nvSpPr>
          <p:cNvPr id="42" name="Shape 39"/>
          <p:cNvSpPr/>
          <p:nvPr/>
        </p:nvSpPr>
        <p:spPr>
          <a:xfrm>
            <a:off x="0" y="5102352"/>
            <a:ext cx="9144000" cy="4114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KE"/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59691740-8244-2574-C617-31D3E2F200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6354" y="1268005"/>
            <a:ext cx="1257942" cy="1129490"/>
          </a:xfrm>
          <a:prstGeom prst="rect">
            <a:avLst/>
          </a:prstGeom>
        </p:spPr>
      </p:pic>
      <p:sp>
        <p:nvSpPr>
          <p:cNvPr id="47" name="Text 15">
            <a:extLst>
              <a:ext uri="{FF2B5EF4-FFF2-40B4-BE49-F238E27FC236}">
                <a16:creationId xmlns:a16="http://schemas.microsoft.com/office/drawing/2014/main" id="{34FD124A-C7C0-0C30-CFBE-83B469149FF2}"/>
              </a:ext>
            </a:extLst>
          </p:cNvPr>
          <p:cNvSpPr/>
          <p:nvPr/>
        </p:nvSpPr>
        <p:spPr>
          <a:xfrm>
            <a:off x="4862779" y="4199566"/>
            <a:ext cx="3858768" cy="5506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chemeClr val="bg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Fees structures are determined based on the scope, complexity and jurisdictional nature of the engagement, and are available upon request. </a:t>
            </a:r>
            <a:endParaRPr lang="en-US" sz="1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532</Words>
  <Application>Microsoft Macintosh PowerPoint</Application>
  <PresentationFormat>On-screen Show (16:9)</PresentationFormat>
  <Paragraphs>74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Nyaga Dominic &amp; Co. Advocates — Firm Overview</dc:title>
  <dc:subject>Legal and Advisory Practice</dc:subject>
  <dc:creator>Nyaga Dominic &amp; Co. Advocates</dc:creator>
  <cp:lastModifiedBy>Aron Kirui</cp:lastModifiedBy>
  <cp:revision>5</cp:revision>
  <dcterms:created xsi:type="dcterms:W3CDTF">2026-05-22T02:35:57Z</dcterms:created>
  <dcterms:modified xsi:type="dcterms:W3CDTF">2026-05-28T00:02:16Z</dcterms:modified>
</cp:coreProperties>
</file>